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92" r:id="rId2"/>
    <p:sldId id="261" r:id="rId3"/>
    <p:sldId id="294" r:id="rId4"/>
    <p:sldId id="305" r:id="rId5"/>
    <p:sldId id="302" r:id="rId6"/>
    <p:sldId id="290" r:id="rId7"/>
    <p:sldId id="319" r:id="rId8"/>
    <p:sldId id="306" r:id="rId9"/>
    <p:sldId id="308" r:id="rId10"/>
    <p:sldId id="309" r:id="rId11"/>
    <p:sldId id="310" r:id="rId12"/>
    <p:sldId id="311" r:id="rId13"/>
    <p:sldId id="320" r:id="rId14"/>
    <p:sldId id="303" r:id="rId15"/>
    <p:sldId id="268" r:id="rId16"/>
    <p:sldId id="283" r:id="rId17"/>
    <p:sldId id="317" r:id="rId18"/>
    <p:sldId id="32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99FF66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07" autoAdjust="0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948027-3736-4E39-85E9-71AE10B5CA36}" type="datetimeFigureOut">
              <a:rPr lang="en-NZ"/>
              <a:pPr>
                <a:defRPr/>
              </a:pPr>
              <a:t>22/11/18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NZ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B69F6B-91FE-4CF8-B674-7BFAFCBA4737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9A549-C5A3-4432-9EC1-91AA4B6E93C8}" type="datetimeFigureOut">
              <a:rPr lang="en-NZ"/>
              <a:pPr>
                <a:defRPr/>
              </a:pPr>
              <a:t>22/11/18</a:t>
            </a:fld>
            <a:endParaRPr lang="en-NZ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592CF-FA54-4D05-9C27-0C4E2B8A7FA3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d"/>
    <p:sndAc>
      <p:stSnd>
        <p:snd r:embed="rId2" name="lase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A2827-0B3A-4662-A83F-287A1C3DB2C2}" type="datetimeFigureOut">
              <a:rPr lang="en-NZ"/>
              <a:pPr>
                <a:defRPr/>
              </a:pPr>
              <a:t>22/11/18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AE435-9D7F-42AC-A29E-292C1AE76AC6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</p:cSld>
  <p:clrMapOvr>
    <a:masterClrMapping/>
  </p:clrMapOvr>
  <p:transition>
    <p:pull dir="ld"/>
    <p:sndAc>
      <p:stSnd>
        <p:snd r:embed="rId1" name="laser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DBA1B-EA59-4F00-B0CE-6073CCA1C514}" type="datetimeFigureOut">
              <a:rPr lang="en-NZ"/>
              <a:pPr>
                <a:defRPr/>
              </a:pPr>
              <a:t>22/11/18</a:t>
            </a:fld>
            <a:endParaRPr lang="en-NZ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28F5F-4699-406C-83D8-F5CAA913A325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</p:cSld>
  <p:clrMapOvr>
    <a:masterClrMapping/>
  </p:clrMapOvr>
  <p:transition>
    <p:pull dir="ld"/>
    <p:sndAc>
      <p:stSnd>
        <p:snd r:embed="rId1" name="laser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64CBF-54CB-451B-A68A-2D2C3F7B739E}" type="datetimeFigureOut">
              <a:rPr lang="en-NZ"/>
              <a:pPr>
                <a:defRPr/>
              </a:pPr>
              <a:t>22/11/18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8B5C6-00AA-4E0C-9FCA-0747C4DFD9D0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</p:cSld>
  <p:clrMapOvr>
    <a:masterClrMapping/>
  </p:clrMapOvr>
  <p:transition>
    <p:pull dir="ld"/>
    <p:sndAc>
      <p:stSnd>
        <p:snd r:embed="rId1" name="laser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9D326-3692-41A9-A999-DFA059594649}" type="datetimeFigureOut">
              <a:rPr lang="en-NZ"/>
              <a:pPr>
                <a:defRPr/>
              </a:pPr>
              <a:t>22/11/18</a:t>
            </a:fld>
            <a:endParaRPr lang="en-NZ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99350-67A4-4D58-AA4C-2B9E8EA47E11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d"/>
    <p:sndAc>
      <p:stSnd>
        <p:snd r:embed="rId2" name="laser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45CC7-BCCC-45F6-AF1C-9C25B9FD521C}" type="datetimeFigureOut">
              <a:rPr lang="en-NZ"/>
              <a:pPr>
                <a:defRPr/>
              </a:pPr>
              <a:t>22/11/18</a:t>
            </a:fld>
            <a:endParaRPr lang="en-NZ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EFF4-CF91-4980-870B-E1B2BA1FE448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</p:cSld>
  <p:clrMapOvr>
    <a:masterClrMapping/>
  </p:clrMapOvr>
  <p:transition>
    <p:pull dir="ld"/>
    <p:sndAc>
      <p:stSnd>
        <p:snd r:embed="rId1" name="laser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D1AF8-F048-4834-A9D9-DB02CF44ED40}" type="datetimeFigureOut">
              <a:rPr lang="en-NZ"/>
              <a:pPr>
                <a:defRPr/>
              </a:pPr>
              <a:t>22/11/18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EB8AB-2073-44D7-89B9-4C457814A86D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</p:cSld>
  <p:clrMapOvr>
    <a:masterClrMapping/>
  </p:clrMapOvr>
  <p:transition>
    <p:pull dir="ld"/>
    <p:sndAc>
      <p:stSnd>
        <p:snd r:embed="rId1" name="lase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A93F4-4739-4583-AF2A-95576E536C40}" type="datetimeFigureOut">
              <a:rPr lang="en-NZ"/>
              <a:pPr>
                <a:defRPr/>
              </a:pPr>
              <a:t>22/11/18</a:t>
            </a:fld>
            <a:endParaRPr lang="en-NZ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22F88-01B6-4021-B005-646AC5B9DC46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</p:cSld>
  <p:clrMapOvr>
    <a:masterClrMapping/>
  </p:clrMapOvr>
  <p:transition>
    <p:pull dir="ld"/>
    <p:sndAc>
      <p:stSnd>
        <p:snd r:embed="rId1" name="lase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51B71-187E-4899-894D-2EFF7D84A504}" type="datetimeFigureOut">
              <a:rPr lang="en-NZ"/>
              <a:pPr>
                <a:defRPr/>
              </a:pPr>
              <a:t>22/11/18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03021-F157-40FF-B790-3EF14CBF2C3F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</p:cSld>
  <p:clrMapOvr>
    <a:masterClrMapping/>
  </p:clrMapOvr>
  <p:transition>
    <p:pull dir="ld"/>
    <p:sndAc>
      <p:stSnd>
        <p:snd r:embed="rId1" name="lase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7F43E-15CF-4628-9354-FCC3C5B1559D}" type="datetimeFigureOut">
              <a:rPr lang="en-NZ"/>
              <a:pPr>
                <a:defRPr/>
              </a:pPr>
              <a:t>22/11/18</a:t>
            </a:fld>
            <a:endParaRPr lang="en-NZ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31753-7AF9-49F3-A2C5-AFE863A7D1E4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</p:cSld>
  <p:clrMapOvr>
    <a:masterClrMapping/>
  </p:clrMapOvr>
  <p:transition>
    <p:pull dir="ld"/>
    <p:sndAc>
      <p:stSnd>
        <p:snd r:embed="rId1" name="lase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5ADF-2DFD-4FAE-B946-8F3B54F80016}" type="datetimeFigureOut">
              <a:rPr lang="en-NZ"/>
              <a:pPr>
                <a:defRPr/>
              </a:pPr>
              <a:t>22/11/18</a:t>
            </a:fld>
            <a:endParaRPr lang="en-NZ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A75D3-89FA-444B-8324-29FC4E18DC4E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d"/>
    <p:sndAc>
      <p:stSnd>
        <p:snd r:embed="rId1" name="lase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261805F-6496-4D41-89D1-9DD4405168CE}" type="datetimeFigureOut">
              <a:rPr lang="en-NZ"/>
              <a:pPr>
                <a:defRPr/>
              </a:pPr>
              <a:t>22/11/18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1E775E3-1A53-44CD-AA4C-87C520763A3C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pull dir="ld"/>
    <p:sndAc>
      <p:stSnd>
        <p:snd r:embed="rId13" name="laser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3568" y="2924944"/>
            <a:ext cx="8077200" cy="1673352"/>
          </a:xfrm>
        </p:spPr>
        <p:txBody>
          <a:bodyPr tIns="0" bIns="0" anchor="t">
            <a:normAutofit/>
          </a:bodyPr>
          <a:lstStyle/>
          <a:p>
            <a:r>
              <a:rPr lang="en-NZ" sz="3300" dirty="0"/>
              <a:t>An Innovative Procedure for Improving Differential Diagnosis and Validity of the Neuropsychological Assessment</a:t>
            </a:r>
            <a:endParaRPr lang="en-NZ" sz="2500" baseline="70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4294967295"/>
          </p:nvPr>
        </p:nvSpPr>
        <p:spPr>
          <a:xfrm>
            <a:off x="683568" y="1196752"/>
            <a:ext cx="8077200" cy="1500188"/>
          </a:xfrm>
        </p:spPr>
        <p:txBody>
          <a:bodyPr lIns="118872" tIns="0" rIns="45720" bIns="0" anchor="b"/>
          <a:lstStyle/>
          <a:p>
            <a:pPr>
              <a:buNone/>
            </a:pPr>
            <a:r>
              <a:rPr lang="en-NZ" sz="2000" dirty="0"/>
              <a:t>Neuropsychological Assessment of Distractibility</a:t>
            </a:r>
          </a:p>
          <a:p>
            <a:pPr>
              <a:buNone/>
            </a:pPr>
            <a:r>
              <a:rPr lang="en-NZ" sz="2000" dirty="0"/>
              <a:t>in mild Traumatic Brain Injury and Depression</a:t>
            </a:r>
            <a:endParaRPr lang="en-NZ" sz="2000" dirty="0">
              <a:solidFill>
                <a:srgbClr val="FFFFFF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107950" y="6021288"/>
            <a:ext cx="8785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1200" dirty="0"/>
              <a:t>Schnabel, R., &amp; Kydd, R. (2012). Neuropsychological Assessment of Distractibility in Brain Injury </a:t>
            </a:r>
            <a:r>
              <a:rPr lang="en-NZ" sz="1200" i="1" dirty="0"/>
              <a:t>The Clinical Neuropsychologist, </a:t>
            </a:r>
            <a:r>
              <a:rPr lang="en-NZ" sz="1200" dirty="0"/>
              <a:t>2012, 1–21, ISSN: 1385-4046 print/1744-4144 online</a:t>
            </a:r>
            <a:endParaRPr lang="en-NZ" sz="1200" dirty="0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14340" name="Line 6"/>
          <p:cNvSpPr>
            <a:spLocks noChangeShapeType="1"/>
          </p:cNvSpPr>
          <p:nvPr/>
        </p:nvSpPr>
        <p:spPr bwMode="auto">
          <a:xfrm>
            <a:off x="539552" y="5733256"/>
            <a:ext cx="82073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4868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i="1" dirty="0"/>
              <a:t>Test Scores Derived from Standard and Distraction Setting by Study Group </a:t>
            </a:r>
          </a:p>
          <a:p>
            <a:pPr algn="ctr"/>
            <a:r>
              <a:rPr lang="en-NZ" sz="2000" i="1" dirty="0"/>
              <a:t>(MDE)</a:t>
            </a:r>
            <a:endParaRPr lang="en-NZ" sz="2000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589" t="21000" r="7087" b="9281"/>
          <a:stretch>
            <a:fillRect/>
          </a:stretch>
        </p:blipFill>
        <p:spPr bwMode="auto">
          <a:xfrm>
            <a:off x="0" y="1556792"/>
            <a:ext cx="91440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6732240" y="2348880"/>
            <a:ext cx="2339752" cy="2808312"/>
          </a:xfrm>
          <a:prstGeom prst="roundRect">
            <a:avLst/>
          </a:prstGeom>
          <a:noFill/>
          <a:ln w="1143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p:transition spd="slow">
    <p:fade/>
    <p:sndAc>
      <p:stSnd>
        <p:snd r:embed="rId2" name="laser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4868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i="1" dirty="0"/>
              <a:t>Test Scores Derived from Standard and Distraction Setting by Study Group </a:t>
            </a:r>
          </a:p>
          <a:p>
            <a:pPr algn="ctr"/>
            <a:r>
              <a:rPr lang="en-NZ" sz="2000" i="1" dirty="0"/>
              <a:t>(Control Group)</a:t>
            </a:r>
            <a:endParaRPr lang="en-NZ" sz="2000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rcRect l="12518" t="18160" r="7158" b="11281"/>
          <a:stretch>
            <a:fillRect/>
          </a:stretch>
        </p:blipFill>
        <p:spPr bwMode="auto">
          <a:xfrm>
            <a:off x="0" y="1556792"/>
            <a:ext cx="91440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6660232" y="2492896"/>
            <a:ext cx="2376264" cy="2808312"/>
          </a:xfrm>
          <a:prstGeom prst="roundRect">
            <a:avLst/>
          </a:prstGeom>
          <a:noFill/>
          <a:ln w="1143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p:transition spd="slow">
    <p:fade/>
    <p:sndAc>
      <p:stSnd>
        <p:snd r:embed="rId2" name="laser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1 4"/>
          <p:cNvSpPr/>
          <p:nvPr/>
        </p:nvSpPr>
        <p:spPr>
          <a:xfrm>
            <a:off x="2051720" y="1412776"/>
            <a:ext cx="2232248" cy="1296144"/>
          </a:xfrm>
          <a:prstGeom prst="irregularSeal1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/>
          <p:cNvSpPr txBox="1"/>
          <p:nvPr/>
        </p:nvSpPr>
        <p:spPr>
          <a:xfrm>
            <a:off x="0" y="4766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i="1" dirty="0"/>
              <a:t>Mixed Model ANOVA analysis </a:t>
            </a:r>
          </a:p>
          <a:p>
            <a:pPr algn="ctr"/>
            <a:r>
              <a:rPr lang="en-NZ" sz="2000" i="1" dirty="0"/>
              <a:t>Of Within-Subject and Between Subject Differences on test performance</a:t>
            </a:r>
            <a:endParaRPr lang="en-NZ" sz="2000" dirty="0"/>
          </a:p>
        </p:txBody>
      </p:sp>
      <p:sp>
        <p:nvSpPr>
          <p:cNvPr id="6" name="Explosion 1 5"/>
          <p:cNvSpPr/>
          <p:nvPr/>
        </p:nvSpPr>
        <p:spPr>
          <a:xfrm rot="10800000">
            <a:off x="5652120" y="1412776"/>
            <a:ext cx="2232248" cy="1296144"/>
          </a:xfrm>
          <a:prstGeom prst="irregularSeal1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573" t="18480" r="14246" b="10961"/>
          <a:stretch>
            <a:fillRect/>
          </a:stretch>
        </p:blipFill>
        <p:spPr bwMode="auto">
          <a:xfrm>
            <a:off x="1" y="1772816"/>
            <a:ext cx="9144000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3528" y="23618"/>
            <a:ext cx="882047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Change of Performance in Standard vs. Distraction Condition (n=240)</a:t>
            </a:r>
            <a:endParaRPr kumimoji="0" lang="en-N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Chart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8280920" cy="511256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d"/>
    <p:sndAc>
      <p:stSnd>
        <p:snd r:embed="rId2" name="laser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76470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i="1" dirty="0"/>
              <a:t>Differences in Stress-Levels under Distraction Condition for Different Groups</a:t>
            </a:r>
            <a:endParaRPr lang="en-NZ" sz="2000" dirty="0"/>
          </a:p>
        </p:txBody>
      </p:sp>
      <p:sp>
        <p:nvSpPr>
          <p:cNvPr id="4" name="Rectangle 3"/>
          <p:cNvSpPr/>
          <p:nvPr/>
        </p:nvSpPr>
        <p:spPr>
          <a:xfrm>
            <a:off x="2627784" y="2564904"/>
            <a:ext cx="1584176" cy="1656184"/>
          </a:xfrm>
          <a:prstGeom prst="rect">
            <a:avLst/>
          </a:prstGeom>
          <a:solidFill>
            <a:srgbClr val="99CC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Rectangle 4"/>
          <p:cNvSpPr/>
          <p:nvPr/>
        </p:nvSpPr>
        <p:spPr>
          <a:xfrm>
            <a:off x="4211960" y="2564904"/>
            <a:ext cx="1584176" cy="1656184"/>
          </a:xfrm>
          <a:prstGeom prst="rect">
            <a:avLst/>
          </a:prstGeom>
          <a:solidFill>
            <a:srgbClr val="66FF66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77" t="23213" r="16294" b="31215"/>
          <a:stretch>
            <a:fillRect/>
          </a:stretch>
        </p:blipFill>
        <p:spPr bwMode="auto">
          <a:xfrm>
            <a:off x="395536" y="2090057"/>
            <a:ext cx="8352928" cy="270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laser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NZ" sz="3700" i="1" dirty="0">
                <a:solidFill>
                  <a:schemeClr val="accent1">
                    <a:satMod val="150000"/>
                  </a:schemeClr>
                </a:solidFill>
              </a:rPr>
              <a:t>So, is “Distraction Testing” a good idea?</a:t>
            </a:r>
            <a:r>
              <a:rPr lang="en-NZ" sz="3700" dirty="0">
                <a:solidFill>
                  <a:schemeClr val="accent1">
                    <a:satMod val="150000"/>
                  </a:schemeClr>
                </a:solidFill>
              </a:rPr>
              <a:t> 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95536" y="1754759"/>
            <a:ext cx="8435975" cy="3834481"/>
          </a:xfrm>
        </p:spPr>
        <p:txBody>
          <a:bodyPr/>
          <a:lstStyle/>
          <a:p>
            <a:pPr eaLnBrk="1" hangingPunct="1"/>
            <a:r>
              <a:rPr lang="en-NZ" sz="2800" dirty="0"/>
              <a:t>Exposing clients’ problems with environmental distractions </a:t>
            </a:r>
          </a:p>
          <a:p>
            <a:pPr eaLnBrk="1" hangingPunct="1"/>
            <a:r>
              <a:rPr lang="en-NZ" sz="2800" dirty="0"/>
              <a:t>Improving ecological validity of the Neuropsychological Assessment</a:t>
            </a:r>
          </a:p>
          <a:p>
            <a:pPr eaLnBrk="1" hangingPunct="1"/>
            <a:r>
              <a:rPr lang="en-NZ" sz="2800" dirty="0"/>
              <a:t>Watershed test for differential diagnosis (Organic vs. Psychological disorder), as different client populations</a:t>
            </a:r>
            <a:r>
              <a:rPr lang="en-NZ" sz="2800" b="1" dirty="0"/>
              <a:t> </a:t>
            </a:r>
            <a:r>
              <a:rPr lang="en-NZ" sz="2800" dirty="0"/>
              <a:t>respond quite differently &amp; distinctively to exposure to environmental distraction. </a:t>
            </a:r>
          </a:p>
        </p:txBody>
      </p:sp>
      <p:sp>
        <p:nvSpPr>
          <p:cNvPr id="26628" name="Line 6"/>
          <p:cNvSpPr>
            <a:spLocks noChangeShapeType="1"/>
          </p:cNvSpPr>
          <p:nvPr/>
        </p:nvSpPr>
        <p:spPr bwMode="auto">
          <a:xfrm>
            <a:off x="539750" y="5805488"/>
            <a:ext cx="82073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NZ" sz="3700" i="1" dirty="0">
                <a:solidFill>
                  <a:schemeClr val="accent1">
                    <a:satMod val="150000"/>
                  </a:schemeClr>
                </a:solidFill>
              </a:rPr>
              <a:t>References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0" y="1557338"/>
            <a:ext cx="9036496" cy="4968006"/>
          </a:xfrm>
        </p:spPr>
        <p:txBody>
          <a:bodyPr/>
          <a:lstStyle/>
          <a:p>
            <a:r>
              <a:rPr lang="en-NZ" sz="1600" dirty="0"/>
              <a:t>Brewer, T. L., Metzger, B., &amp; </a:t>
            </a:r>
            <a:r>
              <a:rPr lang="en-NZ" sz="1600" dirty="0" err="1"/>
              <a:t>Therrien</a:t>
            </a:r>
            <a:r>
              <a:rPr lang="en-NZ" sz="1600" dirty="0"/>
              <a:t>, B. (2002). Trajectories of cognitive recovery following a minor brain injury. </a:t>
            </a:r>
            <a:r>
              <a:rPr lang="en-NZ" sz="1600" i="1" dirty="0"/>
              <a:t>Research in Nursing &amp; Health, 25</a:t>
            </a:r>
            <a:r>
              <a:rPr lang="en-NZ" sz="1600" dirty="0"/>
              <a:t>(4), 269-281. </a:t>
            </a:r>
          </a:p>
          <a:p>
            <a:r>
              <a:rPr lang="en-NZ" sz="1600" dirty="0"/>
              <a:t>Bush, S. S., Ruff, R. M., </a:t>
            </a:r>
            <a:r>
              <a:rPr lang="en-NZ" sz="1600" dirty="0" err="1"/>
              <a:t>Tröster</a:t>
            </a:r>
            <a:r>
              <a:rPr lang="en-NZ" sz="1600" dirty="0"/>
              <a:t>, A. I., Barth, J. T., </a:t>
            </a:r>
            <a:r>
              <a:rPr lang="en-NZ" sz="1600" dirty="0" err="1"/>
              <a:t>Koffler</a:t>
            </a:r>
            <a:r>
              <a:rPr lang="en-NZ" sz="1600" dirty="0"/>
              <a:t>, S. P., </a:t>
            </a:r>
            <a:r>
              <a:rPr lang="en-NZ" sz="1600" dirty="0" err="1"/>
              <a:t>Pliskin</a:t>
            </a:r>
            <a:r>
              <a:rPr lang="en-NZ" sz="1600" dirty="0"/>
              <a:t>, N. H., et al. (2005). Symptom validity assessment: practice issues and medical necessity NAN policy &amp; planning committee. </a:t>
            </a:r>
            <a:r>
              <a:rPr lang="en-NZ" sz="1600" i="1" dirty="0"/>
              <a:t>Arch </a:t>
            </a:r>
            <a:r>
              <a:rPr lang="en-NZ" sz="1600" i="1" dirty="0" err="1"/>
              <a:t>Clin</a:t>
            </a:r>
            <a:r>
              <a:rPr lang="en-NZ" sz="1600" i="1" dirty="0"/>
              <a:t> </a:t>
            </a:r>
            <a:r>
              <a:rPr lang="en-NZ" sz="1600" i="1" dirty="0" err="1"/>
              <a:t>Neuropsychol</a:t>
            </a:r>
            <a:r>
              <a:rPr lang="en-NZ" sz="1600" i="1" dirty="0"/>
              <a:t>, 20</a:t>
            </a:r>
            <a:r>
              <a:rPr lang="en-NZ" sz="1600" dirty="0"/>
              <a:t>(4), 419-426. </a:t>
            </a:r>
          </a:p>
          <a:p>
            <a:r>
              <a:rPr lang="en-NZ" sz="1600" dirty="0"/>
              <a:t>Chan, R. C. K. (2001). Base rate of post-concussion symptoms among normal people and its neuropsychological correlates. </a:t>
            </a:r>
            <a:r>
              <a:rPr lang="en-NZ" sz="1600" i="1" dirty="0"/>
              <a:t>Clinical Rehabilitation, 15</a:t>
            </a:r>
            <a:r>
              <a:rPr lang="en-NZ" sz="1600" dirty="0"/>
              <a:t>, 266-273. </a:t>
            </a:r>
          </a:p>
          <a:p>
            <a:r>
              <a:rPr lang="en-NZ" sz="1600" dirty="0" err="1"/>
              <a:t>Couillet</a:t>
            </a:r>
            <a:r>
              <a:rPr lang="en-NZ" sz="1600" dirty="0"/>
              <a:t> J, S. S., </a:t>
            </a:r>
            <a:r>
              <a:rPr lang="en-NZ" sz="1600" dirty="0" err="1"/>
              <a:t>Lebornec</a:t>
            </a:r>
            <a:r>
              <a:rPr lang="en-NZ" sz="1600" dirty="0"/>
              <a:t> G, </a:t>
            </a:r>
            <a:r>
              <a:rPr lang="en-NZ" sz="1600" dirty="0" err="1"/>
              <a:t>Asloun</a:t>
            </a:r>
            <a:r>
              <a:rPr lang="en-NZ" sz="1600" dirty="0"/>
              <a:t> S, Joseph PA, </a:t>
            </a:r>
            <a:r>
              <a:rPr lang="en-NZ" sz="1600" dirty="0" err="1"/>
              <a:t>Mazaux</a:t>
            </a:r>
            <a:r>
              <a:rPr lang="en-NZ" sz="1600" dirty="0"/>
              <a:t> JM, </a:t>
            </a:r>
            <a:r>
              <a:rPr lang="en-NZ" sz="1600" dirty="0" err="1"/>
              <a:t>Azouvi</a:t>
            </a:r>
            <a:r>
              <a:rPr lang="en-NZ" sz="1600" dirty="0"/>
              <a:t> P. (2010). Rehabilitation of divided attention after severe traumatic brain injury: a randomised trial. </a:t>
            </a:r>
            <a:r>
              <a:rPr lang="en-NZ" sz="1600" i="1" dirty="0" err="1"/>
              <a:t>Neuropsychol</a:t>
            </a:r>
            <a:r>
              <a:rPr lang="en-NZ" sz="1600" i="1" dirty="0"/>
              <a:t> </a:t>
            </a:r>
            <a:r>
              <a:rPr lang="en-NZ" sz="1600" i="1" dirty="0" err="1"/>
              <a:t>Rehabil</a:t>
            </a:r>
            <a:r>
              <a:rPr lang="en-NZ" sz="1600" i="1" dirty="0"/>
              <a:t>, 20</a:t>
            </a:r>
            <a:r>
              <a:rPr lang="en-NZ" sz="1600" dirty="0"/>
              <a:t>(3), 321-339. </a:t>
            </a:r>
          </a:p>
          <a:p>
            <a:r>
              <a:rPr lang="en-NZ" sz="1600" dirty="0"/>
              <a:t>Garden, N., &amp; Sullivan, K. A. (2010). An examination of the base rates of post-concussion symptoms: The influence of demographics and depression. </a:t>
            </a:r>
            <a:r>
              <a:rPr lang="en-NZ" sz="1600" i="1" dirty="0"/>
              <a:t>Applied Neuropsychology, 17</a:t>
            </a:r>
            <a:r>
              <a:rPr lang="en-NZ" sz="1600" dirty="0"/>
              <a:t>(1), 1-7. </a:t>
            </a:r>
          </a:p>
          <a:p>
            <a:r>
              <a:rPr lang="en-NZ" sz="1600" dirty="0"/>
              <a:t>Green, P., </a:t>
            </a:r>
            <a:r>
              <a:rPr lang="en-NZ" sz="1600" dirty="0" err="1"/>
              <a:t>Rohling</a:t>
            </a:r>
            <a:r>
              <a:rPr lang="en-NZ" sz="1600" dirty="0"/>
              <a:t>, M., Lees-Haley, P. R., &amp; Lyle, M. A. (2001). Effort has a greater effect on test scores than severe brain injury in compensation claimants. </a:t>
            </a:r>
            <a:r>
              <a:rPr lang="en-NZ" sz="1600" i="1" dirty="0"/>
              <a:t>Brain Injury, 15</a:t>
            </a:r>
            <a:r>
              <a:rPr lang="en-NZ" sz="1600" dirty="0"/>
              <a:t>(12), 1045-1060. </a:t>
            </a:r>
          </a:p>
          <a:p>
            <a:r>
              <a:rPr lang="en-NZ" sz="1600" dirty="0"/>
              <a:t>Iverson, G., &amp; McCracken, L. (1997). 'Post-concussive' symptoms in persons with chronic pain. </a:t>
            </a:r>
            <a:r>
              <a:rPr lang="en-NZ" sz="1600" i="1" dirty="0"/>
              <a:t>Brain Injury, 11</a:t>
            </a:r>
            <a:r>
              <a:rPr lang="en-NZ" sz="1600" dirty="0"/>
              <a:t>, 783-790. </a:t>
            </a:r>
          </a:p>
          <a:p>
            <a:r>
              <a:rPr lang="en-NZ" sz="1600" dirty="0"/>
              <a:t>Iverson, G. L. (2006). Misdiagnosis of the persistent post-concussion syndrome in patients with depression. </a:t>
            </a:r>
            <a:r>
              <a:rPr lang="en-NZ" sz="1600" i="1" dirty="0"/>
              <a:t>Archives of Clinical Neuropsychology, 21</a:t>
            </a:r>
            <a:r>
              <a:rPr lang="en-NZ" sz="1600" dirty="0"/>
              <a:t>, 303-310. </a:t>
            </a:r>
          </a:p>
          <a:p>
            <a:r>
              <a:rPr lang="en-NZ" sz="1600" dirty="0"/>
              <a:t>Iverson, G. L., &amp; Lange, R. T. (2003). Examination of "</a:t>
            </a:r>
            <a:r>
              <a:rPr lang="en-NZ" sz="1600" dirty="0" err="1"/>
              <a:t>Postconcussion</a:t>
            </a:r>
            <a:r>
              <a:rPr lang="en-NZ" sz="1600" dirty="0"/>
              <a:t>-Like" Symptoms in a Healthy Sample. </a:t>
            </a:r>
            <a:r>
              <a:rPr lang="en-NZ" sz="1600" i="1" dirty="0"/>
              <a:t>Applied Neuropsychology, 10</a:t>
            </a:r>
            <a:r>
              <a:rPr lang="en-NZ" sz="1600" dirty="0"/>
              <a:t>(3), 137-144. </a:t>
            </a:r>
            <a:endParaRPr lang="en-NZ" sz="2400" dirty="0"/>
          </a:p>
          <a:p>
            <a:pPr eaLnBrk="1" hangingPunct="1"/>
            <a:endParaRPr lang="en-NZ" sz="1500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0" y="188640"/>
            <a:ext cx="8841160" cy="6552728"/>
          </a:xfrm>
        </p:spPr>
        <p:txBody>
          <a:bodyPr/>
          <a:lstStyle/>
          <a:p>
            <a:r>
              <a:rPr lang="en-NZ" sz="1600" dirty="0"/>
              <a:t>Knight, R. G., </a:t>
            </a:r>
            <a:r>
              <a:rPr lang="en-NZ" sz="1600" dirty="0" err="1"/>
              <a:t>Titov</a:t>
            </a:r>
            <a:r>
              <a:rPr lang="en-NZ" sz="1600" dirty="0"/>
              <a:t>, N., &amp; Crawford, M. (2006). The effects of distraction on prospective remembering following traumatic brain injury assessed in a simulated naturalistic environment. </a:t>
            </a:r>
            <a:r>
              <a:rPr lang="en-NZ" sz="1600" i="1" dirty="0"/>
              <a:t>Journal of the International Neuropsychological Society, 12</a:t>
            </a:r>
            <a:r>
              <a:rPr lang="en-NZ" sz="1600" dirty="0"/>
              <a:t>(1), 8-16. </a:t>
            </a:r>
          </a:p>
          <a:p>
            <a:r>
              <a:rPr lang="en-NZ" sz="1600" dirty="0" err="1"/>
              <a:t>Krawczyk</a:t>
            </a:r>
            <a:r>
              <a:rPr lang="en-NZ" sz="1600" dirty="0"/>
              <a:t>, D. C., Morrison, R. G., </a:t>
            </a:r>
            <a:r>
              <a:rPr lang="en-NZ" sz="1600" dirty="0" err="1"/>
              <a:t>Viskontas</a:t>
            </a:r>
            <a:r>
              <a:rPr lang="en-NZ" sz="1600" dirty="0"/>
              <a:t>, I., </a:t>
            </a:r>
            <a:r>
              <a:rPr lang="en-NZ" sz="1600" dirty="0" err="1"/>
              <a:t>Holyoak</a:t>
            </a:r>
            <a:r>
              <a:rPr lang="en-NZ" sz="1600" dirty="0"/>
              <a:t>, K. J., Chow, T. W., Mendez, M. F., et al. (2008). Distraction during relational reasoning: the role of prefrontal cortex in interference control. </a:t>
            </a:r>
            <a:r>
              <a:rPr lang="en-NZ" sz="1600" i="1" dirty="0" err="1"/>
              <a:t>Neuropsychologia</a:t>
            </a:r>
            <a:r>
              <a:rPr lang="en-NZ" sz="1600" i="1" dirty="0"/>
              <a:t>, 46</a:t>
            </a:r>
            <a:r>
              <a:rPr lang="en-NZ" sz="1600" dirty="0"/>
              <a:t>, 2020–2032. </a:t>
            </a:r>
          </a:p>
          <a:p>
            <a:r>
              <a:rPr lang="en-NZ" sz="1600" dirty="0" err="1"/>
              <a:t>Lezak</a:t>
            </a:r>
            <a:r>
              <a:rPr lang="en-NZ" sz="1600" dirty="0"/>
              <a:t>, M., </a:t>
            </a:r>
            <a:r>
              <a:rPr lang="en-NZ" sz="1600" dirty="0" err="1"/>
              <a:t>Howieson</a:t>
            </a:r>
            <a:r>
              <a:rPr lang="en-NZ" sz="1600" dirty="0"/>
              <a:t>, D. B., &amp; </a:t>
            </a:r>
            <a:r>
              <a:rPr lang="en-NZ" sz="1600" dirty="0" err="1"/>
              <a:t>Loring</a:t>
            </a:r>
            <a:r>
              <a:rPr lang="en-NZ" sz="1600" dirty="0"/>
              <a:t>, D. W. (2004). </a:t>
            </a:r>
            <a:r>
              <a:rPr lang="en-NZ" sz="1600" i="1" dirty="0"/>
              <a:t>Neuropsychological Assessment </a:t>
            </a:r>
            <a:r>
              <a:rPr lang="en-NZ" sz="1600" dirty="0"/>
              <a:t>(4th ed.). New York: Oxford University Press.</a:t>
            </a:r>
          </a:p>
          <a:p>
            <a:r>
              <a:rPr lang="en-NZ" sz="1600" dirty="0"/>
              <a:t>Lutz, R. L. (1999). Assessment of attention in adults following traumatic brain injury. </a:t>
            </a:r>
            <a:r>
              <a:rPr lang="en-NZ" sz="1600" i="1" dirty="0"/>
              <a:t>Vocational Evaluation &amp; Work Adjustment Journal, 32</a:t>
            </a:r>
            <a:r>
              <a:rPr lang="en-NZ" sz="1600" dirty="0"/>
              <a:t>(1), 47-53. </a:t>
            </a:r>
          </a:p>
          <a:p>
            <a:r>
              <a:rPr lang="en-NZ" sz="1600" dirty="0"/>
              <a:t>Schnabel, R. (2012). Overcoming the Challenge of Re-assessing Logical Memory. </a:t>
            </a:r>
            <a:r>
              <a:rPr lang="en-NZ" sz="1600" i="1" dirty="0"/>
              <a:t>The Clinical Neuropsychologist, 26</a:t>
            </a:r>
            <a:r>
              <a:rPr lang="en-NZ" sz="1600" dirty="0"/>
              <a:t>(1), 102-115. </a:t>
            </a:r>
          </a:p>
          <a:p>
            <a:r>
              <a:rPr lang="en-NZ" sz="1600" dirty="0"/>
              <a:t>Schnabel, R., &amp; Kydd, R. (2012). Neuropsychological Assessment of Distractibility in Brain Injury </a:t>
            </a:r>
            <a:r>
              <a:rPr lang="en-NZ" sz="1600" i="1" dirty="0"/>
              <a:t>The Clinical Neuropsychologist, in print, available in June 2012</a:t>
            </a:r>
            <a:r>
              <a:rPr lang="en-NZ" sz="1600" dirty="0"/>
              <a:t>. </a:t>
            </a:r>
          </a:p>
          <a:p>
            <a:r>
              <a:rPr lang="en-NZ" sz="1600" dirty="0" err="1"/>
              <a:t>Sollman</a:t>
            </a:r>
            <a:r>
              <a:rPr lang="en-NZ" sz="1600" dirty="0"/>
              <a:t>, M. J., &amp; Berry, D. T. R. (2011). Detection of Inadequate Effort on Neuropsychological Testing: A Meta-Analytic Update and Extension. </a:t>
            </a:r>
            <a:r>
              <a:rPr lang="en-NZ" sz="1600" i="1" dirty="0"/>
              <a:t>Archives of Clinical Neuropsychology, 26</a:t>
            </a:r>
            <a:r>
              <a:rPr lang="en-NZ" sz="1600" dirty="0"/>
              <a:t>(8), 774-789. </a:t>
            </a:r>
            <a:r>
              <a:rPr lang="en-NZ" sz="1600" dirty="0" err="1"/>
              <a:t>doi</a:t>
            </a:r>
            <a:r>
              <a:rPr lang="en-NZ" sz="1600" dirty="0"/>
              <a:t>: 10.1093/</a:t>
            </a:r>
            <a:r>
              <a:rPr lang="en-NZ" sz="1600" dirty="0" err="1"/>
              <a:t>arclin</a:t>
            </a:r>
            <a:r>
              <a:rPr lang="en-NZ" sz="1600" dirty="0"/>
              <a:t>/acr066</a:t>
            </a:r>
          </a:p>
          <a:p>
            <a:r>
              <a:rPr lang="en-NZ" sz="1600" dirty="0" err="1"/>
              <a:t>Spreen</a:t>
            </a:r>
            <a:r>
              <a:rPr lang="en-NZ" sz="1600" dirty="0"/>
              <a:t>, O., &amp; Strauss, E. (1998). </a:t>
            </a:r>
            <a:r>
              <a:rPr lang="en-NZ" sz="1600" i="1" dirty="0"/>
              <a:t>A compendium of neuropsychological tests </a:t>
            </a:r>
            <a:r>
              <a:rPr lang="en-NZ" sz="1600" dirty="0"/>
              <a:t>(2nd ed.). New York: Oxford University Press.</a:t>
            </a:r>
          </a:p>
          <a:p>
            <a:r>
              <a:rPr lang="en-NZ" sz="1600" dirty="0" err="1"/>
              <a:t>Trudel</a:t>
            </a:r>
            <a:r>
              <a:rPr lang="en-NZ" sz="1600" dirty="0"/>
              <a:t>, T. M., Tryon, W. W., &amp; </a:t>
            </a:r>
            <a:r>
              <a:rPr lang="en-NZ" sz="1600" dirty="0" err="1"/>
              <a:t>Purdum</a:t>
            </a:r>
            <a:r>
              <a:rPr lang="en-NZ" sz="1600" dirty="0"/>
              <a:t>, C. M. (1998). Awareness of disability and long-term outcome after traumatic brain injury. </a:t>
            </a:r>
            <a:r>
              <a:rPr lang="en-NZ" sz="1600" i="1" dirty="0"/>
              <a:t>Rehabilitation Psychology, 43</a:t>
            </a:r>
            <a:r>
              <a:rPr lang="en-NZ" sz="1600" dirty="0"/>
              <a:t>(4), 267-281. </a:t>
            </a:r>
          </a:p>
          <a:p>
            <a:r>
              <a:rPr lang="en-NZ" sz="1600" dirty="0"/>
              <a:t>Wang, Y., Chan, R. C. K., &amp; Deng, Y. (2006). Examination of post-concussion-like symptoms in healthy university students: Relationships to subjective and objective neuropsychological function performance. </a:t>
            </a:r>
            <a:r>
              <a:rPr lang="en-NZ" sz="1600" i="1" dirty="0"/>
              <a:t>Archives of Clinical Neuropsychology, 21</a:t>
            </a:r>
            <a:r>
              <a:rPr lang="en-NZ" sz="1600" dirty="0"/>
              <a:t>, 339-347. </a:t>
            </a:r>
          </a:p>
          <a:p>
            <a:r>
              <a:rPr lang="en-NZ" sz="1600" dirty="0"/>
              <a:t>Wechsler, D. (2008). </a:t>
            </a:r>
            <a:r>
              <a:rPr lang="en-NZ" sz="1600" i="1" dirty="0"/>
              <a:t>Wechsler Adult Intelligence Scale - Fourth Edition - Technical and Interpretive Manual</a:t>
            </a:r>
            <a:r>
              <a:rPr lang="en-NZ" sz="1600" dirty="0"/>
              <a:t>. San Antonio, Texas: Pearson.</a:t>
            </a:r>
          </a:p>
          <a:p>
            <a:endParaRPr lang="en-NZ" sz="1600" dirty="0"/>
          </a:p>
          <a:p>
            <a:endParaRPr lang="en-NZ" sz="1600" dirty="0"/>
          </a:p>
        </p:txBody>
      </p:sp>
    </p:spTree>
  </p:cSld>
  <p:clrMapOvr>
    <a:masterClrMapping/>
  </p:clrMapOvr>
  <p:transition>
    <p:pull dir="ld"/>
    <p:sndAc>
      <p:stSnd>
        <p:snd r:embed="rId2" name="laser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8FAA9-9739-5949-AF13-7D15615383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DAE506F-6522-D347-83B1-DC6DFF8D1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8032" t="26560" r="8809" b="8761"/>
          <a:stretch>
            <a:fillRect/>
          </a:stretch>
        </p:blipFill>
        <p:spPr bwMode="auto">
          <a:xfrm>
            <a:off x="19556" y="1412776"/>
            <a:ext cx="9124444" cy="399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2662101"/>
      </p:ext>
    </p:extLst>
  </p:cSld>
  <p:clrMapOvr>
    <a:masterClrMapping/>
  </p:clrMapOvr>
  <p:transition>
    <p:pull dir="ld"/>
    <p:sndAc>
      <p:stSnd>
        <p:snd r:embed="rId2" name="laser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9770" y="155448"/>
            <a:ext cx="889248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NZ" sz="3400" dirty="0">
                <a:solidFill>
                  <a:schemeClr val="accent1">
                    <a:satMod val="150000"/>
                  </a:schemeClr>
                </a:solidFill>
              </a:rPr>
              <a:t>Standard Neuropsychological Assessment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95288" y="1557338"/>
            <a:ext cx="8353425" cy="4625975"/>
          </a:xfrm>
        </p:spPr>
        <p:txBody>
          <a:bodyPr/>
          <a:lstStyle/>
          <a:p>
            <a:r>
              <a:rPr lang="en-NZ" sz="2400" dirty="0"/>
              <a:t>Neuropsychological assessments are to be conducted in a controlled, distraction-free environment </a:t>
            </a:r>
            <a:br>
              <a:rPr lang="en-NZ" sz="2400" dirty="0"/>
            </a:br>
            <a:r>
              <a:rPr lang="en-NZ" sz="1400" dirty="0"/>
              <a:t>(</a:t>
            </a:r>
            <a:r>
              <a:rPr lang="en-NZ" sz="1400" dirty="0" err="1"/>
              <a:t>Lezak</a:t>
            </a:r>
            <a:r>
              <a:rPr lang="en-NZ" sz="1400" dirty="0"/>
              <a:t>, et al., 2004; </a:t>
            </a:r>
            <a:r>
              <a:rPr lang="en-NZ" sz="1400" dirty="0" err="1"/>
              <a:t>Spreen</a:t>
            </a:r>
            <a:r>
              <a:rPr lang="en-NZ" sz="1400" dirty="0"/>
              <a:t> &amp; Strauss, 1998).</a:t>
            </a:r>
          </a:p>
          <a:p>
            <a:endParaRPr lang="en-NZ" sz="2400" dirty="0"/>
          </a:p>
          <a:p>
            <a:r>
              <a:rPr lang="en-NZ" sz="2400" dirty="0"/>
              <a:t>“To provide an ideal environment, administer the test in a quiet room that is free from distraction and interruptions. External distractions must be minimised to focus the examinee’s attention on the task presented and not on outside sounds or sights.“</a:t>
            </a:r>
            <a:br>
              <a:rPr lang="en-NZ" sz="2400" dirty="0"/>
            </a:br>
            <a:r>
              <a:rPr lang="en-NZ" sz="1400" dirty="0"/>
              <a:t>(Wechsler, 2008, p. 24)</a:t>
            </a:r>
          </a:p>
          <a:p>
            <a:pPr eaLnBrk="1" hangingPunct="1"/>
            <a:endParaRPr lang="en-NZ" sz="24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Distractibility has remained </a:t>
            </a:r>
            <a:br>
              <a:rPr lang="en-NZ" dirty="0"/>
            </a:br>
            <a:r>
              <a:rPr lang="en-NZ" dirty="0"/>
              <a:t>un-assessed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4769991"/>
          </a:xfrm>
        </p:spPr>
        <p:txBody>
          <a:bodyPr/>
          <a:lstStyle/>
          <a:p>
            <a:r>
              <a:rPr lang="en-NZ" sz="2400" dirty="0"/>
              <a:t>A prominent feature of acquired brain damage, specifically with frontal lobe impact, is clients’ inability to manage distractions imposed by complex, busy environments. </a:t>
            </a:r>
          </a:p>
          <a:p>
            <a:pPr>
              <a:buNone/>
            </a:pPr>
            <a:endParaRPr lang="en-NZ" sz="400" dirty="0"/>
          </a:p>
          <a:p>
            <a:pPr>
              <a:buNone/>
            </a:pPr>
            <a:endParaRPr lang="en-NZ" sz="400" dirty="0"/>
          </a:p>
          <a:p>
            <a:pPr>
              <a:buNone/>
            </a:pPr>
            <a:endParaRPr lang="en-NZ" sz="400" dirty="0"/>
          </a:p>
          <a:p>
            <a:r>
              <a:rPr lang="en-NZ" sz="2400" dirty="0"/>
              <a:t>Damage to the frontal lobes of the brain was demonstrated to correlate with deficits in working memory and problems with attention-control/distractibility </a:t>
            </a:r>
            <a:br>
              <a:rPr lang="en-NZ" sz="2400" dirty="0"/>
            </a:br>
            <a:r>
              <a:rPr lang="en-NZ" sz="1400" dirty="0"/>
              <a:t>(Brewer, 1998; Brewer, Metzger, &amp; </a:t>
            </a:r>
            <a:r>
              <a:rPr lang="en-NZ" sz="1400" dirty="0" err="1"/>
              <a:t>Therrien</a:t>
            </a:r>
            <a:r>
              <a:rPr lang="en-NZ" sz="1400" dirty="0"/>
              <a:t>, 2002; </a:t>
            </a:r>
            <a:r>
              <a:rPr lang="en-NZ" sz="1400" dirty="0" err="1"/>
              <a:t>Couillet</a:t>
            </a:r>
            <a:r>
              <a:rPr lang="en-NZ" sz="1400" dirty="0"/>
              <a:t> J, 2010; Knight, </a:t>
            </a:r>
            <a:r>
              <a:rPr lang="en-NZ" sz="1400" dirty="0" err="1"/>
              <a:t>Titov</a:t>
            </a:r>
            <a:r>
              <a:rPr lang="en-NZ" sz="1400" dirty="0"/>
              <a:t>, &amp; Crawford, 2006; </a:t>
            </a:r>
            <a:r>
              <a:rPr lang="en-NZ" sz="1400" dirty="0" err="1"/>
              <a:t>Krawczyk</a:t>
            </a:r>
            <a:r>
              <a:rPr lang="en-NZ" sz="1400" dirty="0"/>
              <a:t> et al., 2008; Lutz, 1999; </a:t>
            </a:r>
            <a:r>
              <a:rPr lang="en-NZ" sz="1400" dirty="0" err="1"/>
              <a:t>Trudel</a:t>
            </a:r>
            <a:r>
              <a:rPr lang="en-NZ" sz="1400" dirty="0"/>
              <a:t>, Tryon, &amp; </a:t>
            </a:r>
            <a:r>
              <a:rPr lang="en-NZ" sz="1400" dirty="0" err="1"/>
              <a:t>Purdum</a:t>
            </a:r>
            <a:r>
              <a:rPr lang="en-NZ" sz="1400" dirty="0"/>
              <a:t>, 1998).</a:t>
            </a:r>
          </a:p>
          <a:p>
            <a:endParaRPr lang="en-NZ" sz="500" dirty="0"/>
          </a:p>
          <a:p>
            <a:endParaRPr lang="en-NZ" sz="500" dirty="0"/>
          </a:p>
          <a:p>
            <a:r>
              <a:rPr lang="en-NZ" sz="2400" dirty="0"/>
              <a:t>The formal evaluation of clients’ capacity for managing environmental distractions has not been part of the clinical neuropsychological assessment. </a:t>
            </a:r>
          </a:p>
        </p:txBody>
      </p:sp>
    </p:spTree>
  </p:cSld>
  <p:clrMapOvr>
    <a:masterClrMapping/>
  </p:clrMapOvr>
  <p:transition>
    <p:pull dir="ld"/>
    <p:sndAc>
      <p:stSnd>
        <p:snd r:embed="rId2" name="laser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NZ" dirty="0"/>
              <a:t>The current study had two main objectives.</a:t>
            </a:r>
          </a:p>
          <a:p>
            <a:pPr>
              <a:buNone/>
            </a:pPr>
            <a:endParaRPr lang="en-NZ" sz="1000" dirty="0"/>
          </a:p>
          <a:p>
            <a:pPr lvl="1">
              <a:buNone/>
            </a:pPr>
            <a:r>
              <a:rPr lang="en-NZ" sz="2500" dirty="0"/>
              <a:t>1. Develop a short, replicable, additional test condition that includes standardised auditory/visual distraction-stimuli.</a:t>
            </a:r>
            <a:br>
              <a:rPr lang="en-NZ" sz="2500" dirty="0"/>
            </a:br>
            <a:endParaRPr lang="en-NZ" sz="2500" dirty="0"/>
          </a:p>
          <a:p>
            <a:pPr lvl="1">
              <a:buNone/>
            </a:pPr>
            <a:r>
              <a:rPr lang="en-NZ" sz="2500" dirty="0"/>
              <a:t>2. Examine the effect of this test condition on performance for different client groups: mTBI, Major Depressive Episode (MDE), and healthy controls.</a:t>
            </a:r>
          </a:p>
          <a:p>
            <a:endParaRPr lang="en-NZ" dirty="0"/>
          </a:p>
        </p:txBody>
      </p:sp>
    </p:spTree>
  </p:cSld>
  <p:clrMapOvr>
    <a:masterClrMapping/>
  </p:clrMapOvr>
  <p:transition>
    <p:pull dir="ld"/>
    <p:sndAc>
      <p:stSnd>
        <p:snd r:embed="rId2" name="laser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Distraction stimuli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4825"/>
            <a:ext cx="8640960" cy="4625975"/>
          </a:xfrm>
        </p:spPr>
        <p:txBody>
          <a:bodyPr/>
          <a:lstStyle/>
          <a:p>
            <a:r>
              <a:rPr lang="en-NZ" sz="2500" dirty="0"/>
              <a:t>The distraction was provided by playing 2 specific computerised audio-visual recordings showing a woman reading a news story (“File 1”) &amp; random numbers (“File 2”). </a:t>
            </a:r>
            <a:br>
              <a:rPr lang="en-NZ" sz="2500" dirty="0"/>
            </a:br>
            <a:endParaRPr lang="en-NZ" sz="2500" dirty="0"/>
          </a:p>
          <a:p>
            <a:r>
              <a:rPr lang="en-NZ" sz="2500" dirty="0"/>
              <a:t>Played on a laptop computer (screen ø 16.5”); sound level of 55 DB</a:t>
            </a:r>
            <a:br>
              <a:rPr lang="en-NZ" sz="2500" dirty="0"/>
            </a:br>
            <a:endParaRPr lang="en-NZ" sz="2500" dirty="0"/>
          </a:p>
          <a:p>
            <a:r>
              <a:rPr lang="en-NZ" sz="2500" dirty="0"/>
              <a:t>Positioned like a third person in an equilateral triangle, approximately 1 m from both client and examiner.</a:t>
            </a:r>
          </a:p>
        </p:txBody>
      </p:sp>
    </p:spTree>
  </p:cSld>
  <p:clrMapOvr>
    <a:masterClrMapping/>
  </p:clrMapOvr>
  <p:transition>
    <p:pull dir="ld"/>
    <p:sndAc>
      <p:stSnd>
        <p:snd r:embed="rId2" name="laser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0413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4000" dirty="0">
                <a:solidFill>
                  <a:schemeClr val="accent1">
                    <a:satMod val="150000"/>
                  </a:schemeClr>
                </a:solidFill>
              </a:rPr>
              <a:t>Design</a:t>
            </a:r>
            <a:endParaRPr lang="en-NZ" sz="4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79512" y="1484313"/>
            <a:ext cx="8856538" cy="5113039"/>
          </a:xfrm>
        </p:spPr>
        <p:txBody>
          <a:bodyPr/>
          <a:lstStyle/>
          <a:p>
            <a:pPr eaLnBrk="1" hangingPunct="1">
              <a:lnSpc>
                <a:spcPct val="105000"/>
              </a:lnSpc>
              <a:tabLst>
                <a:tab pos="809625" algn="l"/>
              </a:tabLst>
            </a:pPr>
            <a:r>
              <a:rPr lang="en-AU" sz="2500" dirty="0"/>
              <a:t>Clients take a </a:t>
            </a:r>
            <a:r>
              <a:rPr lang="en-AU" sz="2500" u="sng" dirty="0"/>
              <a:t>re-test</a:t>
            </a:r>
            <a:r>
              <a:rPr lang="en-AU" sz="2500" dirty="0"/>
              <a:t> of selected WAIS IV /WMS IV tasks </a:t>
            </a:r>
            <a:br>
              <a:rPr lang="en-AU" sz="2500" dirty="0"/>
            </a:br>
            <a:r>
              <a:rPr lang="en-AU" sz="2500" dirty="0"/>
              <a:t>(LM-I, DSF, DST,LNS) while exposed to distraction</a:t>
            </a:r>
            <a:endParaRPr lang="en-NZ" sz="700" dirty="0"/>
          </a:p>
          <a:p>
            <a:pPr lvl="1" eaLnBrk="1" hangingPunct="1">
              <a:lnSpc>
                <a:spcPct val="105000"/>
              </a:lnSpc>
              <a:buNone/>
              <a:tabLst>
                <a:tab pos="809625" algn="l"/>
              </a:tabLst>
            </a:pPr>
            <a:r>
              <a:rPr lang="en-AU" sz="2000" dirty="0">
                <a:solidFill>
                  <a:schemeClr val="accent1"/>
                </a:solidFill>
                <a:sym typeface="Wingdings" pitchFamily="2" charset="2"/>
              </a:rPr>
              <a:t> </a:t>
            </a:r>
            <a:r>
              <a:rPr lang="en-AU" sz="2000" dirty="0"/>
              <a:t>Distraction File 1 (story) is played in the background while client undertakes WMS-LM test </a:t>
            </a:r>
          </a:p>
          <a:p>
            <a:pPr lvl="1" eaLnBrk="1" hangingPunct="1">
              <a:lnSpc>
                <a:spcPct val="105000"/>
              </a:lnSpc>
              <a:buFont typeface="Wingdings"/>
              <a:buChar char="à"/>
              <a:tabLst>
                <a:tab pos="809625" algn="l"/>
              </a:tabLst>
            </a:pPr>
            <a:r>
              <a:rPr lang="en-AU" sz="2000" dirty="0"/>
              <a:t>Distraction file 2 (random numbers) is played in the background while client undertakes DSF, DST, LNS</a:t>
            </a:r>
          </a:p>
          <a:p>
            <a:pPr lvl="1" eaLnBrk="1" hangingPunct="1">
              <a:lnSpc>
                <a:spcPct val="105000"/>
              </a:lnSpc>
              <a:buNone/>
              <a:tabLst>
                <a:tab pos="809625" algn="l"/>
              </a:tabLst>
            </a:pPr>
            <a:endParaRPr lang="en-AU" sz="1000" dirty="0"/>
          </a:p>
          <a:p>
            <a:pPr eaLnBrk="1" hangingPunct="1">
              <a:lnSpc>
                <a:spcPct val="105000"/>
              </a:lnSpc>
              <a:buFont typeface="Wingdings" pitchFamily="2" charset="2"/>
              <a:buChar char="§"/>
              <a:tabLst>
                <a:tab pos="809625" algn="l"/>
              </a:tabLst>
            </a:pPr>
            <a:r>
              <a:rPr lang="en-AU" sz="2500" dirty="0"/>
              <a:t>Results obtained in the distraction condition are compared to: </a:t>
            </a:r>
          </a:p>
          <a:p>
            <a:pPr eaLnBrk="1" hangingPunct="1">
              <a:lnSpc>
                <a:spcPct val="105000"/>
              </a:lnSpc>
              <a:buFont typeface="Wingdings 2" pitchFamily="18" charset="2"/>
              <a:buNone/>
              <a:tabLst>
                <a:tab pos="809625" algn="l"/>
              </a:tabLst>
            </a:pPr>
            <a:r>
              <a:rPr lang="en-AU" sz="2000" dirty="0">
                <a:solidFill>
                  <a:schemeClr val="accent1"/>
                </a:solidFill>
                <a:sym typeface="Wingdings" pitchFamily="2" charset="2"/>
              </a:rPr>
              <a:t>	</a:t>
            </a:r>
            <a:r>
              <a:rPr lang="en-AU" sz="2000" dirty="0"/>
              <a:t> Results achieved by this client achieved in the standard condition</a:t>
            </a:r>
          </a:p>
          <a:p>
            <a:pPr eaLnBrk="1" hangingPunct="1">
              <a:lnSpc>
                <a:spcPct val="105000"/>
              </a:lnSpc>
              <a:buFont typeface="Wingdings 2" pitchFamily="18" charset="2"/>
              <a:buNone/>
              <a:tabLst>
                <a:tab pos="809625" algn="l"/>
              </a:tabLst>
            </a:pPr>
            <a:r>
              <a:rPr lang="en-AU" sz="2000" dirty="0"/>
              <a:t>	</a:t>
            </a:r>
            <a:r>
              <a:rPr lang="en-AU" sz="2000" dirty="0">
                <a:solidFill>
                  <a:schemeClr val="accent1"/>
                </a:solidFill>
                <a:sym typeface="Wingdings" pitchFamily="2" charset="2"/>
              </a:rPr>
              <a:t></a:t>
            </a:r>
            <a:r>
              <a:rPr lang="en-AU" sz="2000" dirty="0"/>
              <a:t> Norms for the client’s age group. </a:t>
            </a:r>
          </a:p>
          <a:p>
            <a:pPr eaLnBrk="1" hangingPunct="1">
              <a:lnSpc>
                <a:spcPct val="105000"/>
              </a:lnSpc>
              <a:tabLst>
                <a:tab pos="809625" algn="l"/>
              </a:tabLst>
            </a:pPr>
            <a:endParaRPr lang="en-AU" sz="800" b="1" dirty="0"/>
          </a:p>
          <a:p>
            <a:pPr eaLnBrk="1" hangingPunct="1">
              <a:lnSpc>
                <a:spcPct val="105000"/>
              </a:lnSpc>
              <a:tabLst>
                <a:tab pos="809625" algn="l"/>
              </a:tabLst>
            </a:pPr>
            <a:endParaRPr lang="en-AU" sz="800" b="1" dirty="0"/>
          </a:p>
          <a:p>
            <a:pPr eaLnBrk="1" hangingPunct="1">
              <a:lnSpc>
                <a:spcPct val="105000"/>
              </a:lnSpc>
              <a:tabLst>
                <a:tab pos="809625" algn="l"/>
              </a:tabLst>
            </a:pPr>
            <a:r>
              <a:rPr lang="en-AU" sz="2500" dirty="0"/>
              <a:t>Clients rate the degree of stress experienced in the distraction condition.</a:t>
            </a:r>
            <a:endParaRPr lang="en-NZ" sz="2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Participants (n=240)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484784"/>
          <a:ext cx="9144000" cy="633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438150" marR="0" lvl="0" indent="-3190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0AD00"/>
                        </a:buClr>
                        <a:buSzPct val="8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en-NZ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80 mTBI</a:t>
                      </a:r>
                    </a:p>
                    <a:p>
                      <a:pPr algn="ctr"/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80 MDE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NZ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80 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4017"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NZ" sz="2400" dirty="0"/>
                        <a:t> Standard diagnostic criteria </a:t>
                      </a:r>
                    </a:p>
                    <a:p>
                      <a:pPr marL="0" marR="0" indent="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NZ" sz="1400" dirty="0"/>
                        <a:t>(Carroll et al., 2004; Ruff et al., 2009)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NZ" sz="1400" dirty="0"/>
                    </a:p>
                    <a:p>
                      <a:pPr marL="174625" indent="-174625">
                        <a:buFont typeface="Wingdings" pitchFamily="2" charset="2"/>
                        <a:buChar char="§"/>
                      </a:pPr>
                      <a:r>
                        <a:rPr lang="en-NZ" sz="2400" dirty="0"/>
                        <a:t> 54 to 129 days post- injury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lang="en-NZ" sz="2400" dirty="0"/>
                    </a:p>
                    <a:p>
                      <a:pPr marL="174625" indent="-174625">
                        <a:buFont typeface="Wingdings" pitchFamily="2" charset="2"/>
                        <a:buChar char="§"/>
                      </a:pPr>
                      <a:r>
                        <a:rPr lang="en-NZ" sz="2400" dirty="0"/>
                        <a:t> Clients with poor test effort excluded </a:t>
                      </a:r>
                    </a:p>
                    <a:p>
                      <a:pPr marL="174625" indent="0">
                        <a:buFont typeface="Wingdings" pitchFamily="2" charset="2"/>
                        <a:buNone/>
                      </a:pPr>
                      <a:r>
                        <a:rPr lang="en-NZ" sz="1400" dirty="0"/>
                        <a:t>(Tombaugh, 2003)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NZ" sz="1400" dirty="0"/>
                    </a:p>
                    <a:p>
                      <a:pPr marL="174625" indent="-174625">
                        <a:buFont typeface="Wingdings" pitchFamily="2" charset="2"/>
                        <a:buChar char="§"/>
                      </a:pPr>
                      <a:r>
                        <a:rPr lang="en-NZ" sz="2400" dirty="0"/>
                        <a:t> Middle to upper end of severity (1/3 with complications)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dirty="0"/>
                    </a:p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>
                        <a:buFont typeface="Wingdings" pitchFamily="2" charset="2"/>
                        <a:buChar char="§"/>
                      </a:pPr>
                      <a:r>
                        <a:rPr kumimoji="0" lang="en-NZ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DSM-IV TR criteria </a:t>
                      </a:r>
                    </a:p>
                    <a:p>
                      <a:pPr marL="174625" indent="0"/>
                      <a:r>
                        <a:rPr lang="en-NZ" sz="1400" dirty="0"/>
                        <a:t>(American Psychiatric Ass., 2000)</a:t>
                      </a:r>
                    </a:p>
                    <a:p>
                      <a:endParaRPr lang="en-NZ" sz="1400" dirty="0"/>
                    </a:p>
                    <a:p>
                      <a:pPr marL="174625" indent="-174625"/>
                      <a:endParaRPr lang="en-NZ" sz="1400" dirty="0"/>
                    </a:p>
                    <a:p>
                      <a:pPr marL="174625" indent="-174625"/>
                      <a:endParaRPr lang="en-NZ" sz="1400" dirty="0"/>
                    </a:p>
                    <a:p>
                      <a:pPr marL="174625" indent="-174625">
                        <a:buFont typeface="Wingdings" pitchFamily="2" charset="2"/>
                        <a:buChar char="§"/>
                      </a:pPr>
                      <a:r>
                        <a:rPr lang="en-NZ" sz="2500" dirty="0"/>
                        <a:t>47.5% relapse of MDD</a:t>
                      </a:r>
                    </a:p>
                    <a:p>
                      <a:pPr marL="174625" indent="-174625"/>
                      <a:endParaRPr lang="en-NZ" sz="1400" dirty="0"/>
                    </a:p>
                    <a:p>
                      <a:pPr marL="174625" indent="-174625">
                        <a:buFont typeface="Wingdings" pitchFamily="2" charset="2"/>
                        <a:buChar char="§"/>
                      </a:pPr>
                      <a:r>
                        <a:rPr lang="en-NZ" sz="2400" dirty="0"/>
                        <a:t>No bipolar disorder, psychosis,</a:t>
                      </a:r>
                      <a:r>
                        <a:rPr lang="en-NZ" sz="2400" baseline="0" dirty="0"/>
                        <a:t> </a:t>
                      </a:r>
                      <a:r>
                        <a:rPr lang="en-NZ" sz="2400" dirty="0"/>
                        <a:t>or personality disorder</a:t>
                      </a:r>
                    </a:p>
                    <a:p>
                      <a:pPr marL="174625" indent="-174625"/>
                      <a:endParaRPr lang="en-NZ" sz="1400" dirty="0"/>
                    </a:p>
                    <a:p>
                      <a:pPr marL="174625" indent="-174625">
                        <a:buFont typeface="Wingdings" pitchFamily="2" charset="2"/>
                        <a:buChar char="§"/>
                      </a:pPr>
                      <a:r>
                        <a:rPr lang="en-NZ" sz="2400" dirty="0"/>
                        <a:t>No history of acquired brain injury</a:t>
                      </a:r>
                    </a:p>
                    <a:p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NZ" sz="2500" dirty="0"/>
                        <a:t>Absence of mental health disorders</a:t>
                      </a:r>
                    </a:p>
                    <a:p>
                      <a:pPr marL="174625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en-NZ" sz="2500" dirty="0"/>
                    </a:p>
                    <a:p>
                      <a:pPr marL="174625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NZ" sz="2500" dirty="0"/>
                        <a:t>Absence of acquired brain injuries, other than trivial concussions </a:t>
                      </a:r>
                    </a:p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ll dir="ld"/>
    <p:sndAc>
      <p:stSnd>
        <p:snd r:embed="rId2" name="laser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Results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36512" y="2132856"/>
          <a:ext cx="9144000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9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364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NZ" dirty="0"/>
                        <a:t>Study Group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703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NZ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MDE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NZ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mTBI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NZ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7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Age (mean ± SD)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NZ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44.7 ± 9.3*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NZ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38.6 ± 12.2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NZ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41.5 ± 13.9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703">
                <a:tc>
                  <a:txBody>
                    <a:bodyPr/>
                    <a:lstStyle/>
                    <a:p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Age (min/max)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NZ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23-60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NZ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18-64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NZ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16-69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0911">
                <a:tc>
                  <a:txBody>
                    <a:bodyPr/>
                    <a:lstStyle/>
                    <a:p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Gender (n, %)</a:t>
                      </a:r>
                    </a:p>
                    <a:p>
                      <a:pPr lvl="1"/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Female</a:t>
                      </a:r>
                    </a:p>
                    <a:p>
                      <a:pPr lvl="1"/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Male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en-NZ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kumimoji="0" lang="de-DE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     48 (60.0)**</a:t>
                      </a:r>
                    </a:p>
                    <a:p>
                      <a:pPr algn="ctr"/>
                      <a:r>
                        <a:rPr kumimoji="0" lang="de-DE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32 (40.0)</a:t>
                      </a:r>
                      <a:endParaRPr kumimoji="0" lang="en-NZ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en-NZ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kumimoji="0" lang="en-NZ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31 (38.8)</a:t>
                      </a:r>
                    </a:p>
                    <a:p>
                      <a:pPr algn="ctr"/>
                      <a:r>
                        <a:rPr kumimoji="0" lang="en-NZ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     49 (61.3)**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en-NZ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kumimoji="0" lang="en-NZ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40 (50.0)</a:t>
                      </a:r>
                    </a:p>
                    <a:p>
                      <a:pPr algn="ctr"/>
                      <a:r>
                        <a:rPr kumimoji="0" lang="en-NZ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40 (50.0)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  <p:sndAc>
      <p:stSnd>
        <p:snd r:embed="rId2" name="laser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4868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i="1" dirty="0"/>
              <a:t>Test Scores Derived from Standard and Distraction Setting by Study Group </a:t>
            </a:r>
          </a:p>
          <a:p>
            <a:pPr algn="ctr"/>
            <a:r>
              <a:rPr lang="en-NZ" sz="2000" i="1" dirty="0"/>
              <a:t>(mTBI)</a:t>
            </a:r>
            <a:endParaRPr lang="en-NZ" sz="2000" dirty="0"/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2285" t="18799" r="7391" b="12641"/>
          <a:stretch>
            <a:fillRect/>
          </a:stretch>
        </p:blipFill>
        <p:spPr bwMode="auto">
          <a:xfrm>
            <a:off x="0" y="1538706"/>
            <a:ext cx="9144000" cy="433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6732240" y="2492896"/>
            <a:ext cx="2339752" cy="2808312"/>
          </a:xfrm>
          <a:prstGeom prst="roundRect">
            <a:avLst/>
          </a:prstGeom>
          <a:noFill/>
          <a:ln w="1143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p:transition spd="slow">
    <p:fade/>
    <p:sndAc>
      <p:stSnd>
        <p:snd r:embed="rId2" name="laser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2158</TotalTime>
  <Words>1270</Words>
  <Application>Microsoft Macintosh PowerPoint</Application>
  <PresentationFormat>On-screen Show (4:3)</PresentationFormat>
  <Paragraphs>126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Corbel</vt:lpstr>
      <vt:lpstr>Times New Roman</vt:lpstr>
      <vt:lpstr>Wingdings</vt:lpstr>
      <vt:lpstr>Wingdings 2</vt:lpstr>
      <vt:lpstr>Wingdings 3</vt:lpstr>
      <vt:lpstr>Module</vt:lpstr>
      <vt:lpstr>An Innovative Procedure for Improving Differential Diagnosis and Validity of the Neuropsychological Assessment</vt:lpstr>
      <vt:lpstr>Standard Neuropsychological Assessment</vt:lpstr>
      <vt:lpstr>Distractibility has remained  un-assessed</vt:lpstr>
      <vt:lpstr>Objectives </vt:lpstr>
      <vt:lpstr>Distraction stimuli</vt:lpstr>
      <vt:lpstr>Design</vt:lpstr>
      <vt:lpstr>Participants (n=240)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So, is “Distraction Testing” a good idea? </vt:lpstr>
      <vt:lpstr>References</vt:lpstr>
      <vt:lpstr>PowerPoint Presentation</vt:lpstr>
      <vt:lpstr>PowerPoint Presentation</vt:lpstr>
    </vt:vector>
  </TitlesOfParts>
  <Company>AUNZ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Innovative Procedure for Improving Differential Diagnosis and Validity of the Neuropsychological Assessment</dc:title>
  <dc:creator>Ralph Schnabel</dc:creator>
  <cp:lastModifiedBy>Dr Ralf Schnabel</cp:lastModifiedBy>
  <cp:revision>124</cp:revision>
  <dcterms:created xsi:type="dcterms:W3CDTF">2010-07-11T00:43:14Z</dcterms:created>
  <dcterms:modified xsi:type="dcterms:W3CDTF">2018-11-22T07:59:26Z</dcterms:modified>
</cp:coreProperties>
</file>